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Neue Machina Ultra-Bold" charset="1" panose="00000900000000000000"/>
      <p:regular r:id="rId19"/>
    </p:embeddedFont>
    <p:embeddedFont>
      <p:font typeface="Montserrat Medium" charset="1" panose="00000600000000000000"/>
      <p:regular r:id="rId20"/>
    </p:embeddedFont>
    <p:embeddedFont>
      <p:font typeface="Montserrat Bold" charset="1" panose="00000800000000000000"/>
      <p:regular r:id="rId21"/>
    </p:embeddedFont>
    <p:embeddedFont>
      <p:font typeface="Montserrat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1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9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jpe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png" Type="http://schemas.openxmlformats.org/officeDocument/2006/relationships/image"/><Relationship Id="rId7" Target="../media/image21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30681" y="5943223"/>
            <a:ext cx="7503044" cy="1089784"/>
          </a:xfrm>
          <a:custGeom>
            <a:avLst/>
            <a:gdLst/>
            <a:ahLst/>
            <a:cxnLst/>
            <a:rect r="r" b="b" t="t" l="l"/>
            <a:pathLst>
              <a:path h="1089784" w="7503044">
                <a:moveTo>
                  <a:pt x="0" y="0"/>
                </a:moveTo>
                <a:lnTo>
                  <a:pt x="7503044" y="0"/>
                </a:lnTo>
                <a:lnTo>
                  <a:pt x="7503044" y="1089784"/>
                </a:lnTo>
                <a:lnTo>
                  <a:pt x="0" y="10897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5409" t="-293545" r="-48007" b="-5588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2774" y="227188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19979" y="3625463"/>
            <a:ext cx="13448042" cy="242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79"/>
              </a:lnSpc>
            </a:pPr>
            <a:r>
              <a:rPr lang="en-US" b="true" sz="14128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С++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30681" y="6036976"/>
            <a:ext cx="7503044" cy="712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1"/>
              </a:lnSpc>
            </a:pPr>
            <a:r>
              <a:rPr lang="en-US" b="true" sz="4186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разработка приложений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1137" y="594816"/>
            <a:ext cx="7465233" cy="7465233"/>
          </a:xfrm>
          <a:custGeom>
            <a:avLst/>
            <a:gdLst/>
            <a:ahLst/>
            <a:cxnLst/>
            <a:rect r="r" b="b" t="t" l="l"/>
            <a:pathLst>
              <a:path h="7465233" w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164" y="3973154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224964" y="4105113"/>
            <a:ext cx="11475480" cy="11475480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98107" y="7249562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77851" y="1478408"/>
            <a:ext cx="1213229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b="true" sz="6763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Что создано на С++?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535847" y="3862518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72667" y="7249562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195193" y="-4864633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344677">
            <a:off x="-877637" y="-716602"/>
            <a:ext cx="4140717" cy="2443023"/>
          </a:xfrm>
          <a:custGeom>
            <a:avLst/>
            <a:gdLst/>
            <a:ahLst/>
            <a:cxnLst/>
            <a:rect r="r" b="b" t="t" l="l"/>
            <a:pathLst>
              <a:path h="2443023" w="4140717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788974" y="1621283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85757" y="5904254"/>
            <a:ext cx="6716487" cy="6708091"/>
          </a:xfrm>
          <a:custGeom>
            <a:avLst/>
            <a:gdLst/>
            <a:ahLst/>
            <a:cxnLst/>
            <a:rect r="r" b="b" t="t" l="l"/>
            <a:pathLst>
              <a:path h="6708091" w="6716487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79403" y="7591719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Product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17143" y="4204675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Product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53964" y="7591719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Product 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8930" y="2134307"/>
            <a:ext cx="11130050" cy="1171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68"/>
              </a:lnSpc>
            </a:pPr>
            <a:r>
              <a:rPr lang="en-US" sz="676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What we do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0107" y="3588163"/>
            <a:ext cx="11887695" cy="406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make products for human-driven analysis of real-world data</a:t>
            </a:r>
          </a:p>
          <a:p>
            <a:pPr algn="l"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build our company around mission-driven engineering</a:t>
            </a:r>
          </a:p>
          <a:p>
            <a:pPr algn="l"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meet the problems where they live</a:t>
            </a:r>
          </a:p>
          <a:p>
            <a:pPr algn="l"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design technology to help institutions protect liberty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24066" y="-3249112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3420" y="11774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5205" y="4667812"/>
            <a:ext cx="8893252" cy="8315191"/>
          </a:xfrm>
          <a:custGeom>
            <a:avLst/>
            <a:gdLst/>
            <a:ahLst/>
            <a:cxnLst/>
            <a:rect r="r" b="b" t="t" l="l"/>
            <a:pathLst>
              <a:path h="8315191" w="8893252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65435">
            <a:off x="-3790155" y="-730855"/>
            <a:ext cx="6282382" cy="6378053"/>
          </a:xfrm>
          <a:custGeom>
            <a:avLst/>
            <a:gdLst/>
            <a:ahLst/>
            <a:cxnLst/>
            <a:rect r="r" b="b" t="t" l="l"/>
            <a:pathLst>
              <a:path h="6378053" w="6282382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15841" y="3282105"/>
            <a:ext cx="9456319" cy="3637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b="true" sz="413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With good data and the right technology, people and institutions today can still solve hard problems and change the world for the better.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71219" y="4200702"/>
            <a:ext cx="8148349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9762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57310" y="3559519"/>
            <a:ext cx="6281646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@reallygreatsite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57310" y="5364578"/>
            <a:ext cx="6281646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www.reallygreatsite.com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57310" y="6267108"/>
            <a:ext cx="6281646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123 Anywhere ST., Any City, ST 12345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57310" y="4462049"/>
            <a:ext cx="6281646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hello@reallygreatsite.com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31104" y="4403873"/>
            <a:ext cx="10425792" cy="4854427"/>
          </a:xfrm>
          <a:custGeom>
            <a:avLst/>
            <a:gdLst/>
            <a:ahLst/>
            <a:cxnLst/>
            <a:rect r="r" b="b" t="t" l="l"/>
            <a:pathLst>
              <a:path h="4854427" w="10425792">
                <a:moveTo>
                  <a:pt x="0" y="0"/>
                </a:moveTo>
                <a:lnTo>
                  <a:pt x="10425792" y="0"/>
                </a:lnTo>
                <a:lnTo>
                  <a:pt x="10425792" y="4854427"/>
                </a:lnTo>
                <a:lnTo>
                  <a:pt x="0" y="48544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5203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5891093" y="1337032"/>
            <a:ext cx="10837236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40"/>
              </a:lnSpc>
            </a:pPr>
            <a:r>
              <a:rPr lang="en-US" sz="10529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C++ -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95683" y="962025"/>
            <a:ext cx="12403888" cy="3166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1"/>
              </a:lnSpc>
            </a:pPr>
            <a:r>
              <a:rPr lang="en-US" sz="308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C++</a:t>
            </a:r>
            <a:r>
              <a:rPr lang="en-US" sz="30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 один из самых популярных языков программирования, который подходит для разных задач, включая робототехнику, ядра ОС, драйверы, микроконтроллеры, приложения, нейросети и обработку статистики.</a:t>
            </a:r>
          </a:p>
          <a:p>
            <a:pPr algn="l">
              <a:lnSpc>
                <a:spcPts val="362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328980" y="9380498"/>
            <a:ext cx="12403888" cy="23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1"/>
              </a:lnSpc>
            </a:pPr>
            <a:r>
              <a:rPr lang="en-US" sz="13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* Индекс TIOBE — это рейтинг популярности языков программирования, обновляемый ежемесячно.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24157" y="-554907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51107" y="7251247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0" y="0"/>
                </a:lnTo>
                <a:lnTo>
                  <a:pt x="8959060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36719" y="789404"/>
            <a:ext cx="8321610" cy="7247853"/>
          </a:xfrm>
          <a:custGeom>
            <a:avLst/>
            <a:gdLst/>
            <a:ahLst/>
            <a:cxnLst/>
            <a:rect r="r" b="b" t="t" l="l"/>
            <a:pathLst>
              <a:path h="7247853" w="8321610">
                <a:moveTo>
                  <a:pt x="0" y="0"/>
                </a:moveTo>
                <a:lnTo>
                  <a:pt x="8321610" y="0"/>
                </a:lnTo>
                <a:lnTo>
                  <a:pt x="8321610" y="7247854"/>
                </a:lnTo>
                <a:lnTo>
                  <a:pt x="0" y="72478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1972" y="2135778"/>
            <a:ext cx="9289521" cy="1411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28"/>
              </a:lnSpc>
            </a:pPr>
            <a:r>
              <a:rPr lang="en-US" b="true" sz="8163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История С++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10202" y="3676789"/>
            <a:ext cx="7726517" cy="3574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Изначально разрабатывался  как "C с классами", чтобы улучшить возможности языка C, добавив в него объектно-ориентированные элементы.  В 1983 году язык получил название C++, где "++" символизирует увеличение функциональности по сравнению с C.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68237" y="8230640"/>
            <a:ext cx="6743775" cy="102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9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Бьёрн Страуструп</a:t>
            </a:r>
            <a:r>
              <a:rPr lang="en-US" sz="19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— известный программист и информатик, профессор Техасского университета А&amp;М, создатель языка программирования C++.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24157" y="-554907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51107" y="7251247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0" y="0"/>
                </a:lnTo>
                <a:lnTo>
                  <a:pt x="8959060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53810" y="429915"/>
            <a:ext cx="6470347" cy="8950646"/>
          </a:xfrm>
          <a:custGeom>
            <a:avLst/>
            <a:gdLst/>
            <a:ahLst/>
            <a:cxnLst/>
            <a:rect r="r" b="b" t="t" l="l"/>
            <a:pathLst>
              <a:path h="8950646" w="6470347">
                <a:moveTo>
                  <a:pt x="0" y="0"/>
                </a:moveTo>
                <a:lnTo>
                  <a:pt x="6470347" y="0"/>
                </a:lnTo>
                <a:lnTo>
                  <a:pt x="6470347" y="8950646"/>
                </a:lnTo>
                <a:lnTo>
                  <a:pt x="0" y="89506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28423" y="3326214"/>
            <a:ext cx="6743775" cy="290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 1985 году Страуструп опубликовал одну из самых широко известных книг «Язык программирования С++», которая выдержала четыре издания (1985, 1991, 1997, 2000), и была переведена на 19 языков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41393" y="2797072"/>
            <a:ext cx="4290504" cy="6896146"/>
            <a:chOff x="0" y="0"/>
            <a:chExt cx="1565187" cy="2515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2515733"/>
            </a:xfrm>
            <a:custGeom>
              <a:avLst/>
              <a:gdLst/>
              <a:ahLst/>
              <a:cxnLst/>
              <a:rect r="r" b="b" t="t" l="l"/>
              <a:pathLst>
                <a:path h="2515733" w="1565188">
                  <a:moveTo>
                    <a:pt x="1440727" y="2515733"/>
                  </a:moveTo>
                  <a:lnTo>
                    <a:pt x="124460" y="2515733"/>
                  </a:lnTo>
                  <a:cubicBezTo>
                    <a:pt x="55880" y="2515733"/>
                    <a:pt x="0" y="2459853"/>
                    <a:pt x="0" y="23912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391273"/>
                  </a:lnTo>
                  <a:cubicBezTo>
                    <a:pt x="1565188" y="2459853"/>
                    <a:pt x="1509307" y="2515733"/>
                    <a:pt x="1440727" y="2515733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247556" y="3125236"/>
            <a:ext cx="3678177" cy="367817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966592" y="2797072"/>
            <a:ext cx="4290504" cy="6896146"/>
            <a:chOff x="0" y="0"/>
            <a:chExt cx="1565187" cy="25157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5188" cy="2515733"/>
            </a:xfrm>
            <a:custGeom>
              <a:avLst/>
              <a:gdLst/>
              <a:ahLst/>
              <a:cxnLst/>
              <a:rect r="r" b="b" t="t" l="l"/>
              <a:pathLst>
                <a:path h="2515733" w="1565188">
                  <a:moveTo>
                    <a:pt x="1440727" y="2515733"/>
                  </a:moveTo>
                  <a:lnTo>
                    <a:pt x="124460" y="2515733"/>
                  </a:lnTo>
                  <a:cubicBezTo>
                    <a:pt x="55880" y="2515733"/>
                    <a:pt x="0" y="2459853"/>
                    <a:pt x="0" y="23912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391273"/>
                  </a:lnTo>
                  <a:cubicBezTo>
                    <a:pt x="1565188" y="2459853"/>
                    <a:pt x="1509307" y="2515733"/>
                    <a:pt x="1440727" y="2515733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72755" y="3125236"/>
            <a:ext cx="3678177" cy="3678177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-42679" t="0" r="-42679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056104" y="2797072"/>
            <a:ext cx="4290504" cy="6896146"/>
            <a:chOff x="0" y="0"/>
            <a:chExt cx="1565187" cy="25157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65188" cy="2515733"/>
            </a:xfrm>
            <a:custGeom>
              <a:avLst/>
              <a:gdLst/>
              <a:ahLst/>
              <a:cxnLst/>
              <a:rect r="r" b="b" t="t" l="l"/>
              <a:pathLst>
                <a:path h="2515733" w="1565188">
                  <a:moveTo>
                    <a:pt x="1440727" y="2515733"/>
                  </a:moveTo>
                  <a:lnTo>
                    <a:pt x="124460" y="2515733"/>
                  </a:lnTo>
                  <a:cubicBezTo>
                    <a:pt x="55880" y="2515733"/>
                    <a:pt x="0" y="2459853"/>
                    <a:pt x="0" y="23912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391273"/>
                  </a:lnTo>
                  <a:cubicBezTo>
                    <a:pt x="1565188" y="2459853"/>
                    <a:pt x="1509307" y="2515733"/>
                    <a:pt x="1440727" y="2515733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362267" y="3125236"/>
            <a:ext cx="3678177" cy="367817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17010" t="0" r="-1701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704160" y="591298"/>
            <a:ext cx="8754774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b="true" sz="976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Плюсы С++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38302" y="8008620"/>
            <a:ext cx="3296685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C++ не накладывает избыточной нагрузки на программу. Важно для игр и операционных систем.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41393" y="6863283"/>
            <a:ext cx="4225099" cy="89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Высокая</a:t>
            </a:r>
          </a:p>
          <a:p>
            <a:pPr algn="ctr">
              <a:lnSpc>
                <a:spcPts val="3674"/>
              </a:lnSpc>
            </a:pPr>
            <a:r>
              <a:rPr lang="en-US" b="true" sz="26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производительность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50960" y="8008620"/>
            <a:ext cx="3521767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Процедурное, объектно-ориентированное и обобщенное программирование.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172720" y="6863283"/>
            <a:ext cx="3942561" cy="89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b="true" sz="26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Множество стилей программирования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85820" y="8008620"/>
            <a:ext cx="3778039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приложений для разных операционных систем и устройств.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00070" y="7113156"/>
            <a:ext cx="4146537" cy="405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b="true" sz="24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Кроссплатформенность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41393" y="2797072"/>
            <a:ext cx="4290504" cy="6896146"/>
            <a:chOff x="0" y="0"/>
            <a:chExt cx="1565187" cy="2515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2515733"/>
            </a:xfrm>
            <a:custGeom>
              <a:avLst/>
              <a:gdLst/>
              <a:ahLst/>
              <a:cxnLst/>
              <a:rect r="r" b="b" t="t" l="l"/>
              <a:pathLst>
                <a:path h="2515733" w="1565188">
                  <a:moveTo>
                    <a:pt x="1440727" y="2515733"/>
                  </a:moveTo>
                  <a:lnTo>
                    <a:pt x="124460" y="2515733"/>
                  </a:lnTo>
                  <a:cubicBezTo>
                    <a:pt x="55880" y="2515733"/>
                    <a:pt x="0" y="2459853"/>
                    <a:pt x="0" y="23912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391273"/>
                  </a:lnTo>
                  <a:cubicBezTo>
                    <a:pt x="1565188" y="2459853"/>
                    <a:pt x="1509307" y="2515733"/>
                    <a:pt x="1440727" y="2515733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998748" y="2797072"/>
            <a:ext cx="4290504" cy="6896146"/>
            <a:chOff x="0" y="0"/>
            <a:chExt cx="1565187" cy="25157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5188" cy="2515733"/>
            </a:xfrm>
            <a:custGeom>
              <a:avLst/>
              <a:gdLst/>
              <a:ahLst/>
              <a:cxnLst/>
              <a:rect r="r" b="b" t="t" l="l"/>
              <a:pathLst>
                <a:path h="2515733" w="1565188">
                  <a:moveTo>
                    <a:pt x="1440727" y="2515733"/>
                  </a:moveTo>
                  <a:lnTo>
                    <a:pt x="124460" y="2515733"/>
                  </a:lnTo>
                  <a:cubicBezTo>
                    <a:pt x="55880" y="2515733"/>
                    <a:pt x="0" y="2459853"/>
                    <a:pt x="0" y="23912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391273"/>
                  </a:lnTo>
                  <a:cubicBezTo>
                    <a:pt x="1565188" y="2459853"/>
                    <a:pt x="1509307" y="2515733"/>
                    <a:pt x="1440727" y="2515733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183515" y="3125236"/>
            <a:ext cx="3678177" cy="367817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t="-16666" r="0" b="-1666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060777" y="2797072"/>
            <a:ext cx="4290504" cy="6896146"/>
            <a:chOff x="0" y="0"/>
            <a:chExt cx="1565187" cy="25157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5188" cy="2515733"/>
            </a:xfrm>
            <a:custGeom>
              <a:avLst/>
              <a:gdLst/>
              <a:ahLst/>
              <a:cxnLst/>
              <a:rect r="r" b="b" t="t" l="l"/>
              <a:pathLst>
                <a:path h="2515733" w="1565188">
                  <a:moveTo>
                    <a:pt x="1440727" y="2515733"/>
                  </a:moveTo>
                  <a:lnTo>
                    <a:pt x="124460" y="2515733"/>
                  </a:lnTo>
                  <a:cubicBezTo>
                    <a:pt x="55880" y="2515733"/>
                    <a:pt x="0" y="2459853"/>
                    <a:pt x="0" y="23912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391273"/>
                  </a:lnTo>
                  <a:cubicBezTo>
                    <a:pt x="1565188" y="2459853"/>
                    <a:pt x="1509307" y="2515733"/>
                    <a:pt x="1440727" y="2515733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242458" y="3069183"/>
            <a:ext cx="3678177" cy="367817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2298902" y="3069183"/>
            <a:ext cx="3678177" cy="3678177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4704160" y="591298"/>
            <a:ext cx="8754774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b="true" sz="976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Плюсы С++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38302" y="8008620"/>
            <a:ext cx="3296685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Эффективное распределение задач между ядрами процессора.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41393" y="7182178"/>
            <a:ext cx="4225099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b="true" sz="26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Многопоточность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50960" y="8008620"/>
            <a:ext cx="3521767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Процедурное, объектно-ориентированное и обобщенное программирование.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140563" y="7046800"/>
            <a:ext cx="3942561" cy="89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b="true" sz="26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Большое  сообщество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85820" y="8008620"/>
            <a:ext cx="3778039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Новые стандарты выходят каждые 3 года.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00070" y="7046800"/>
            <a:ext cx="4146537" cy="89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b="true" sz="26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Регулярное обновление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09554" y="-2725451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14309" y="0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109777" y="2797072"/>
            <a:ext cx="4290504" cy="6896146"/>
            <a:chOff x="0" y="0"/>
            <a:chExt cx="1565187" cy="2515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2515733"/>
            </a:xfrm>
            <a:custGeom>
              <a:avLst/>
              <a:gdLst/>
              <a:ahLst/>
              <a:cxnLst/>
              <a:rect r="r" b="b" t="t" l="l"/>
              <a:pathLst>
                <a:path h="2515733" w="1565188">
                  <a:moveTo>
                    <a:pt x="1440727" y="2515733"/>
                  </a:moveTo>
                  <a:lnTo>
                    <a:pt x="124460" y="2515733"/>
                  </a:lnTo>
                  <a:cubicBezTo>
                    <a:pt x="55880" y="2515733"/>
                    <a:pt x="0" y="2459853"/>
                    <a:pt x="0" y="23912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391273"/>
                  </a:lnTo>
                  <a:cubicBezTo>
                    <a:pt x="1565188" y="2459853"/>
                    <a:pt x="1509307" y="2515733"/>
                    <a:pt x="1440727" y="2515733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415940" y="3125236"/>
            <a:ext cx="3678177" cy="367817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t="-16666" r="0" b="-16666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081547" y="2697764"/>
            <a:ext cx="4290504" cy="6896146"/>
            <a:chOff x="0" y="0"/>
            <a:chExt cx="1565187" cy="25157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5188" cy="2515733"/>
            </a:xfrm>
            <a:custGeom>
              <a:avLst/>
              <a:gdLst/>
              <a:ahLst/>
              <a:cxnLst/>
              <a:rect r="r" b="b" t="t" l="l"/>
              <a:pathLst>
                <a:path h="2515733" w="1565188">
                  <a:moveTo>
                    <a:pt x="1440727" y="2515733"/>
                  </a:moveTo>
                  <a:lnTo>
                    <a:pt x="124460" y="2515733"/>
                  </a:lnTo>
                  <a:cubicBezTo>
                    <a:pt x="55880" y="2515733"/>
                    <a:pt x="0" y="2459853"/>
                    <a:pt x="0" y="23912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391273"/>
                  </a:lnTo>
                  <a:cubicBezTo>
                    <a:pt x="1565188" y="2459853"/>
                    <a:pt x="1509307" y="2515733"/>
                    <a:pt x="1440727" y="2515733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387710" y="3025928"/>
            <a:ext cx="3678177" cy="3678177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0" t="-16666" r="0" b="-16666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223036">
            <a:off x="15037106" y="3585014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4" y="0"/>
                </a:lnTo>
                <a:lnTo>
                  <a:pt x="6022674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04160" y="591298"/>
            <a:ext cx="8754774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b="true" sz="976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Плюсы С++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06686" y="8008620"/>
            <a:ext cx="3296685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Qt (GUI), OpenCV (компьютерное зрение).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30156" y="6947492"/>
            <a:ext cx="3984340" cy="89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b="true" sz="26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Множество библиотек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79778" y="8008620"/>
            <a:ext cx="3778039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GCC, Microsoft Visual C++, Intel C++ Compiler.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25514" y="6947492"/>
            <a:ext cx="4146537" cy="89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b="true" sz="26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Поддержка компиляторов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96625" y="310447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29977" y="-2734458"/>
            <a:ext cx="7242652" cy="7242652"/>
          </a:xfrm>
          <a:custGeom>
            <a:avLst/>
            <a:gdLst/>
            <a:ahLst/>
            <a:cxnLst/>
            <a:rect r="r" b="b" t="t" l="l"/>
            <a:pathLst>
              <a:path h="7242652" w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94932" y="3104470"/>
            <a:ext cx="2972074" cy="2957214"/>
          </a:xfrm>
          <a:custGeom>
            <a:avLst/>
            <a:gdLst/>
            <a:ahLst/>
            <a:cxnLst/>
            <a:rect r="r" b="b" t="t" l="l"/>
            <a:pathLst>
              <a:path h="2957214" w="297207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82034" y="2838548"/>
            <a:ext cx="2068860" cy="3419603"/>
          </a:xfrm>
          <a:custGeom>
            <a:avLst/>
            <a:gdLst/>
            <a:ahLst/>
            <a:cxnLst/>
            <a:rect r="r" b="b" t="t" l="l"/>
            <a:pathLst>
              <a:path h="3419603" w="2068860">
                <a:moveTo>
                  <a:pt x="0" y="0"/>
                </a:moveTo>
                <a:lnTo>
                  <a:pt x="2068860" y="0"/>
                </a:lnTo>
                <a:lnTo>
                  <a:pt x="2068860" y="3419603"/>
                </a:lnTo>
                <a:lnTo>
                  <a:pt x="0" y="34196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07294" y="2838548"/>
            <a:ext cx="1889331" cy="3419603"/>
          </a:xfrm>
          <a:custGeom>
            <a:avLst/>
            <a:gdLst/>
            <a:ahLst/>
            <a:cxnLst/>
            <a:rect r="r" b="b" t="t" l="l"/>
            <a:pathLst>
              <a:path h="3419603" w="1889331">
                <a:moveTo>
                  <a:pt x="0" y="0"/>
                </a:moveTo>
                <a:lnTo>
                  <a:pt x="1889331" y="0"/>
                </a:lnTo>
                <a:lnTo>
                  <a:pt x="1889331" y="3419603"/>
                </a:lnTo>
                <a:lnTo>
                  <a:pt x="0" y="34196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71297" y="686843"/>
            <a:ext cx="1431886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b="true" sz="976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Минусы С++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49145" y="7755451"/>
            <a:ext cx="4863647" cy="138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Требуется больше времени и тщательное управление памятью.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36147" y="6308477"/>
            <a:ext cx="3791112" cy="1180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b="true" sz="340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Сложность разработки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07635" y="7752052"/>
            <a:ext cx="3719127" cy="138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Необходимо самостоятельно управлять памятью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71643" y="6422239"/>
            <a:ext cx="3791112" cy="1180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b="true" sz="340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Трудности с памятью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17201" y="7709232"/>
            <a:ext cx="4909428" cy="186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Указатели, ссылки и перегрузка операторов могут быть сложными для понимания.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79123" y="6308477"/>
            <a:ext cx="3791112" cy="1180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b="true" sz="340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Сложный синтаксис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353" y="-2622095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23692" y="6864440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1" y="0"/>
                </a:lnTo>
                <a:lnTo>
                  <a:pt x="5428651" y="5428651"/>
                </a:lnTo>
                <a:lnTo>
                  <a:pt x="0" y="5428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5807801" y="4074196"/>
            <a:ext cx="0" cy="3774193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6216462" y="3662860"/>
            <a:ext cx="4290504" cy="4970298"/>
            <a:chOff x="0" y="0"/>
            <a:chExt cx="1565187" cy="18131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7" id="7"/>
          <p:cNvSpPr/>
          <p:nvPr/>
        </p:nvSpPr>
        <p:spPr>
          <a:xfrm flipV="true">
            <a:off x="11069692" y="4074196"/>
            <a:ext cx="0" cy="3774193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916516" y="7195446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6" y="0"/>
                </a:lnTo>
                <a:lnTo>
                  <a:pt x="6095176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478353" y="3662860"/>
            <a:ext cx="4290504" cy="4970298"/>
            <a:chOff x="0" y="0"/>
            <a:chExt cx="1565187" cy="18131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661459">
            <a:off x="-618521" y="8398254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9" y="0"/>
                </a:lnTo>
                <a:lnTo>
                  <a:pt x="2778659" y="2285446"/>
                </a:lnTo>
                <a:lnTo>
                  <a:pt x="0" y="22854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502658"/>
            <a:ext cx="13299510" cy="357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68"/>
              </a:lnSpc>
            </a:pPr>
            <a:r>
              <a:rPr lang="en-US" sz="676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Удобство проектирования и разработки</a:t>
            </a:r>
          </a:p>
          <a:p>
            <a:pPr algn="l">
              <a:lnSpc>
                <a:spcPts val="9468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019333" y="3662860"/>
            <a:ext cx="4290504" cy="4970298"/>
            <a:chOff x="0" y="0"/>
            <a:chExt cx="1565187" cy="18131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94080" y="4006558"/>
            <a:ext cx="3637421" cy="474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Современные IDE (Visual Studio и др.):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Автодополнение кода.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Интегрированный отладчик.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Интеграция с системами контроля версий (Git).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Анализ кода.</a:t>
            </a:r>
          </a:p>
          <a:p>
            <a:pPr algn="l">
              <a:lnSpc>
                <a:spcPts val="279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6791121" y="4006558"/>
            <a:ext cx="3295250" cy="39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Новые возможности стандартов C++: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Лямбда-выражения, упрощающие создание функционального кода.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1945992" y="3994085"/>
            <a:ext cx="3295250" cy="2345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Широкий выбор библиотек и фреймворков: 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Boost, Dear ImGui, SFML.</a:t>
            </a: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DAGhOa6nlvA</dc:identifier>
  <dcterms:modified xsi:type="dcterms:W3CDTF">2011-08-01T06:04:30Z</dcterms:modified>
  <cp:revision>1</cp:revision>
  <dc:title>С++</dc:title>
</cp:coreProperties>
</file>